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50" d="100"/>
          <a:sy n="50" d="100"/>
        </p:scale>
        <p:origin x="1086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B819B-2DDF-44BE-8A6C-BE456E4C5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87C2EA-ECE0-4B24-9193-9C39F0BF4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03A3C-A2CD-4248-87B1-6B5D08B20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32B0-C5F9-479B-A798-FD79CE9C9CD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ACA31-DB40-4BA9-854C-AA232A992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D07CD-205E-4B8C-8141-EB8B75A97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4807-A0D3-4B9A-ACBD-BBDBDD004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7EC0C-DD91-4495-98C0-DB47D6074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42CA2-A7C3-4C9B-921E-B16960FE6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BBBED-8ECC-47D2-8375-2F849CC2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32B0-C5F9-479B-A798-FD79CE9C9CD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A1A89-A89C-44C6-9BB1-3D307986A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A668F-779B-48E4-8B7F-5A19FFD17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4807-A0D3-4B9A-ACBD-BBDBDD004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2B141A-A066-47AF-A648-2402A69A1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BA0EF-B547-47ED-AF24-047D64339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B42B9-A818-443C-8F34-CFE27F0D4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32B0-C5F9-479B-A798-FD79CE9C9CD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24CE8-257E-4098-B8C4-AD1C10D92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14D43-665C-42C2-99B8-5A8DDC451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4807-A0D3-4B9A-ACBD-BBDBDD004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5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B6C5A-3180-4ECC-B2DD-301F9DBD8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25DFB-9B5D-47D0-9C0F-1EA43E26B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2C242-7160-4D97-BCED-32D72A68F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32B0-C5F9-479B-A798-FD79CE9C9CD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EF3A5-BD1F-4C93-A26C-AD27375FF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DF490-776E-44D9-9088-4914FB1C5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4807-A0D3-4B9A-ACBD-BBDBDD004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4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46280-D44F-48DA-819C-C77C16E9F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89E7BC-9840-4F1C-9AA3-6327233EF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64EB3-3981-4AFF-A8B6-549F59C3C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32B0-C5F9-479B-A798-FD79CE9C9CD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1F400-A7AF-4A62-870B-7C6BC8411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A2171-BF3A-4C0E-8761-F41990A51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4807-A0D3-4B9A-ACBD-BBDBDD004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1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F17B1-4377-44CE-9275-6AF649528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FAE5C-6EC0-48E2-BE37-7D73930D9C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90178E-4512-4A80-87FC-B2D1B8C83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54E5D-7C4F-4C9F-A474-322819031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32B0-C5F9-479B-A798-FD79CE9C9CD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CE016-FACF-4DD3-BC09-6A7345376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14492-858F-44B4-9296-8087868B9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4807-A0D3-4B9A-ACBD-BBDBDD004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1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C8AE8-540F-4083-8954-70DEFEF7C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600C1-5064-4179-9F6A-36A60A533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523F64-F851-4E3B-9C50-D981A89E7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4D54BB-5EC0-495C-B3D3-F7A6B8B4E5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8580E-8834-419F-8FE6-EDDEA58C38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54747F-6269-4586-9A97-D7E89B6DC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32B0-C5F9-479B-A798-FD79CE9C9CD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A60538-D02E-4F92-BF78-3ED1E8397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33227-D358-4CB9-A1F2-A237CBEEA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4807-A0D3-4B9A-ACBD-BBDBDD004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6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C357F-1C78-4AE2-87DB-FE67E5E63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93FCA-B984-4942-861A-198C84C7A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32B0-C5F9-479B-A798-FD79CE9C9CD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895B12-ECA3-4C94-BA90-08394C773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14199-41EE-49B6-A960-D774B943F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4807-A0D3-4B9A-ACBD-BBDBDD004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9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6D45B3-0AEB-4E08-853C-55D57A9A9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32B0-C5F9-479B-A798-FD79CE9C9CD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18F081-4271-4BA6-A88B-AED8A5910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AAA39-2833-4C8A-B54E-198924E6F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4807-A0D3-4B9A-ACBD-BBDBDD004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0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C8FB0-F037-4F73-BD19-6CBA7162B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EF269-F4F0-4244-855A-BA098140E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6E7C8E-D5BD-47A7-9E75-02F638585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3E1CFB-9CA8-4F1C-8230-3D19639F2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32B0-C5F9-479B-A798-FD79CE9C9CD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E9C41-15B3-4053-9872-1EED7BE7F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147FDB-0E3B-46BF-912B-1D5F8E3F0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4807-A0D3-4B9A-ACBD-BBDBDD004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282B4-CA1D-4FD8-A9C0-2A9852E9A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179B9E-FCDD-4CF9-9176-D6596B022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F04F51-76C6-48B6-8A7F-0B67E99EA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2E3F1-F299-4E89-9A93-F3FBC245F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32B0-C5F9-479B-A798-FD79CE9C9CD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858E7-B215-4763-8F22-354427A52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866E2-9A63-4D79-BFB4-B0A242B4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4807-A0D3-4B9A-ACBD-BBDBDD004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4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181AF7-0D2D-4B90-A246-7E87528AA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63CBA-0E17-4EA6-B0BB-E5E8626D8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B5724-E8B9-4E0F-8F34-783346E4C0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532B0-C5F9-479B-A798-FD79CE9C9CD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7DF94-6137-4D51-A86F-749670CF3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A3E2B-B054-4B18-AA7C-E9811DC87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E4807-A0D3-4B9A-ACBD-BBDBDD004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5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ata.gov.uk/dataset/cb7ae6f0-4be6-4935-9277-47e5ce24a11f/road-safety-dat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bc in road construction">
            <a:extLst>
              <a:ext uri="{FF2B5EF4-FFF2-40B4-BE49-F238E27FC236}">
                <a16:creationId xmlns:a16="http://schemas.microsoft.com/office/drawing/2014/main" id="{AAB42E56-70C6-4052-B73E-433A474C4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89FC19-E2DF-4CE5-A33A-C856DB685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65200"/>
          </a:xfr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r>
              <a:rPr lang="en-CA" sz="5200" dirty="0">
                <a:latin typeface="Helvetica" panose="020B0604020202020204" pitchFamily="34" charset="0"/>
                <a:cs typeface="Helvetica" panose="020B0604020202020204" pitchFamily="34" charset="0"/>
              </a:rPr>
              <a:t>UK Road Accidents 2016 Report</a:t>
            </a:r>
            <a:endParaRPr lang="en-US" sz="5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50A30F-2A5A-4C6A-9CA2-EC13558C3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889500"/>
            <a:ext cx="5562600" cy="96520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CA" dirty="0">
                <a:latin typeface="Helvetica" panose="020B0604020202020204" pitchFamily="34" charset="0"/>
                <a:cs typeface="Helvetica" panose="020B0604020202020204" pitchFamily="34" charset="0"/>
              </a:rPr>
              <a:t>Richard Rennehan</a:t>
            </a:r>
          </a:p>
          <a:p>
            <a:r>
              <a:rPr lang="en-CA" dirty="0">
                <a:latin typeface="Helvetica" panose="020B0604020202020204" pitchFamily="34" charset="0"/>
                <a:cs typeface="Helvetica" panose="020B0604020202020204" pitchFamily="34" charset="0"/>
              </a:rPr>
              <a:t>NSCC Institute of Technology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507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bc in road construction">
            <a:extLst>
              <a:ext uri="{FF2B5EF4-FFF2-40B4-BE49-F238E27FC236}">
                <a16:creationId xmlns:a16="http://schemas.microsoft.com/office/drawing/2014/main" id="{AAB42E56-70C6-4052-B73E-433A474C4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89FC19-E2DF-4CE5-A33A-C856DB685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23900"/>
          </a:xfr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CA" sz="4400" dirty="0">
                <a:latin typeface="Helvetica" panose="020B0604020202020204" pitchFamily="34" charset="0"/>
                <a:cs typeface="Helvetica" panose="020B0604020202020204" pitchFamily="34" charset="0"/>
              </a:rPr>
              <a:t>Findings/Data</a:t>
            </a:r>
            <a:endParaRPr lang="en-US" sz="4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AA2646-4894-456E-BD98-AD823E0B0B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94395"/>
            <a:ext cx="7353300" cy="44272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B5F8FE-9957-44E1-8A21-5B1022DD974D}"/>
              </a:ext>
            </a:extLst>
          </p:cNvPr>
          <p:cNvSpPr txBox="1"/>
          <p:nvPr/>
        </p:nvSpPr>
        <p:spPr>
          <a:xfrm>
            <a:off x="152400" y="5217845"/>
            <a:ext cx="73533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2400" dirty="0">
                <a:latin typeface="Helvetica" panose="020B0604020202020204" pitchFamily="34" charset="0"/>
                <a:cs typeface="Helvetica" panose="020B0604020202020204" pitchFamily="34" charset="0"/>
              </a:rPr>
              <a:t>The Kent highway district leads by accident count. The channel tunnel, which connects two countries that drive on opposite sides of the road, could be a major reason.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7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F280FB02-A864-4EBE-BE1D-06441407B2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2035869"/>
            <a:ext cx="4400550" cy="3393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841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bc in road construction">
            <a:extLst>
              <a:ext uri="{FF2B5EF4-FFF2-40B4-BE49-F238E27FC236}">
                <a16:creationId xmlns:a16="http://schemas.microsoft.com/office/drawing/2014/main" id="{AAB42E56-70C6-4052-B73E-433A474C4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89FC19-E2DF-4CE5-A33A-C856DB685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23900"/>
          </a:xfr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CA" sz="4400" dirty="0">
                <a:latin typeface="Helvetica" panose="020B0604020202020204" pitchFamily="34" charset="0"/>
                <a:cs typeface="Helvetica" panose="020B0604020202020204" pitchFamily="34" charset="0"/>
              </a:rPr>
              <a:t>Conclusions</a:t>
            </a:r>
            <a:endParaRPr lang="en-US" sz="4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4F34059E-1083-48D3-87CD-F4BF5ADAA7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39888"/>
            <a:ext cx="9144000" cy="3179762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dirty="0">
                <a:latin typeface="Helvetica" panose="020B0604020202020204" pitchFamily="34" charset="0"/>
                <a:cs typeface="Helvetica" panose="020B0604020202020204" pitchFamily="34" charset="0"/>
              </a:rPr>
              <a:t>More policing on highways at night is a </a:t>
            </a:r>
            <a:r>
              <a:rPr lang="en-CA" b="1" dirty="0">
                <a:latin typeface="Helvetica" panose="020B0604020202020204" pitchFamily="34" charset="0"/>
                <a:cs typeface="Helvetica" panose="020B0604020202020204" pitchFamily="34" charset="0"/>
              </a:rPr>
              <a:t>must</a:t>
            </a:r>
            <a:r>
              <a:rPr lang="en-CA" dirty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dirty="0">
                <a:latin typeface="Helvetica" panose="020B0604020202020204" pitchFamily="34" charset="0"/>
                <a:cs typeface="Helvetica" panose="020B0604020202020204" pitchFamily="34" charset="0"/>
              </a:rPr>
              <a:t>Accident heavy zones like Kent and the channel tunnel could use more policing and signage to reduce accidents.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dirty="0">
                <a:latin typeface="Helvetica" panose="020B0604020202020204" pitchFamily="34" charset="0"/>
                <a:cs typeface="Helvetica" panose="020B0604020202020204" pitchFamily="34" charset="0"/>
              </a:rPr>
              <a:t>Having more policing around parking lots during the holiday shopping season can reduce the amount of slight accidents and the chances of pedestrians getting hit.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CA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CA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CA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51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bc in road construction">
            <a:extLst>
              <a:ext uri="{FF2B5EF4-FFF2-40B4-BE49-F238E27FC236}">
                <a16:creationId xmlns:a16="http://schemas.microsoft.com/office/drawing/2014/main" id="{AAB42E56-70C6-4052-B73E-433A474C4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89FC19-E2DF-4CE5-A33A-C856DB685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23900"/>
          </a:xfr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CA" sz="4400" dirty="0">
                <a:latin typeface="Helvetica" panose="020B0604020202020204" pitchFamily="34" charset="0"/>
                <a:cs typeface="Helvetica" panose="020B0604020202020204" pitchFamily="34" charset="0"/>
              </a:rPr>
              <a:t>References</a:t>
            </a:r>
            <a:endParaRPr lang="en-US" sz="4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4F34059E-1083-48D3-87CD-F4BF5ADAA7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39888"/>
            <a:ext cx="9144000" cy="1655762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dirty="0"/>
              <a:t>Road Safety Data – Accidents 2016. (2017, October 31). Retrieved April 19, 2018, from https://data.gov.uk/dataset/cb7ae6f0-4be6-4935-9277-47e5ce24a11f/road-safety-data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84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bc in road construction">
            <a:extLst>
              <a:ext uri="{FF2B5EF4-FFF2-40B4-BE49-F238E27FC236}">
                <a16:creationId xmlns:a16="http://schemas.microsoft.com/office/drawing/2014/main" id="{AAB42E56-70C6-4052-B73E-433A474C4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89FC19-E2DF-4CE5-A33A-C856DB685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23900"/>
          </a:xfr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CA" sz="4400" dirty="0">
                <a:latin typeface="Helvetica" panose="020B0604020202020204" pitchFamily="34" charset="0"/>
                <a:cs typeface="Helvetica" panose="020B0604020202020204" pitchFamily="34" charset="0"/>
              </a:rPr>
              <a:t>Introduction</a:t>
            </a:r>
            <a:endParaRPr lang="en-US" sz="4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2AE59EDE-B318-4654-9263-BAB952022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6902" y="1769269"/>
            <a:ext cx="5765098" cy="3869531"/>
          </a:xfr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600" dirty="0">
                <a:latin typeface="Helvetica" panose="020B0604020202020204" pitchFamily="34" charset="0"/>
                <a:cs typeface="Helvetica" panose="020B0604020202020204" pitchFamily="34" charset="0"/>
              </a:rPr>
              <a:t>In 2016, there were 136,621 recorded road accidents in the UK. Out of these, 1695 were considered fatal.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600" dirty="0">
                <a:latin typeface="Helvetica" panose="020B0604020202020204" pitchFamily="34" charset="0"/>
                <a:cs typeface="Helvetica" panose="020B0604020202020204" pitchFamily="34" charset="0"/>
              </a:rPr>
              <a:t>This means that there were on average, 374.30 accidents each day in the UK. Out of these, around 4.64 were considered fatal.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600" dirty="0">
                <a:latin typeface="Helvetica" panose="020B0604020202020204" pitchFamily="34" charset="0"/>
                <a:cs typeface="Helvetica" panose="020B0604020202020204" pitchFamily="34" charset="0"/>
              </a:rPr>
              <a:t>So what can be done to reduce accidents?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CA" sz="2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CA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CA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63FE31-8EC5-4813-B653-1CC7C6E013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69269"/>
            <a:ext cx="6426902" cy="386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427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bc in road construction">
            <a:extLst>
              <a:ext uri="{FF2B5EF4-FFF2-40B4-BE49-F238E27FC236}">
                <a16:creationId xmlns:a16="http://schemas.microsoft.com/office/drawing/2014/main" id="{AAB42E56-70C6-4052-B73E-433A474C4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89FC19-E2DF-4CE5-A33A-C856DB685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23900"/>
          </a:xfr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CA" sz="4400" dirty="0">
                <a:latin typeface="Helvetica" panose="020B0604020202020204" pitchFamily="34" charset="0"/>
                <a:cs typeface="Helvetica" panose="020B0604020202020204" pitchFamily="34" charset="0"/>
              </a:rPr>
              <a:t>Background</a:t>
            </a:r>
            <a:endParaRPr lang="en-US" sz="4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B674EE2-2196-4E57-BCE6-DE2DE8CE0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73188"/>
            <a:ext cx="9144000" cy="4589462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en-CA" sz="2600" dirty="0">
                <a:latin typeface="Helvetica" panose="020B0604020202020204" pitchFamily="34" charset="0"/>
                <a:cs typeface="Helvetica" panose="020B0604020202020204" pitchFamily="34" charset="0"/>
              </a:rPr>
              <a:t>The data for this report was taken from the 2016 Road Safety Accidents dataset from: </a:t>
            </a:r>
            <a:r>
              <a:rPr lang="en-CA" sz="2600" dirty="0">
                <a:latin typeface="Helvetica" panose="020B0604020202020204" pitchFamily="34" charset="0"/>
                <a:cs typeface="Helvetica" panose="020B0604020202020204" pitchFamily="34" charset="0"/>
                <a:hlinkClick r:id="rId4"/>
              </a:rPr>
              <a:t>https://data.gov.uk/dataset/cb7ae6f0-4be6-4935-9277-47e5ce24a11f/road-safety-data</a:t>
            </a:r>
            <a:endParaRPr lang="en-CA" sz="2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l"/>
            <a:endParaRPr lang="en-CA" sz="2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l"/>
            <a:r>
              <a:rPr lang="en-CA" sz="2600" dirty="0">
                <a:latin typeface="Helvetica" panose="020B0604020202020204" pitchFamily="34" charset="0"/>
                <a:cs typeface="Helvetica" panose="020B0604020202020204" pitchFamily="34" charset="0"/>
              </a:rPr>
              <a:t>Fields included in this presentation include accident count, accident hour, accident month, accident severity, highway districts, urban or rural, and road type.</a:t>
            </a:r>
            <a:endParaRPr lang="en-US" sz="2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165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bc in road construction">
            <a:extLst>
              <a:ext uri="{FF2B5EF4-FFF2-40B4-BE49-F238E27FC236}">
                <a16:creationId xmlns:a16="http://schemas.microsoft.com/office/drawing/2014/main" id="{AAB42E56-70C6-4052-B73E-433A474C4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89FC19-E2DF-4CE5-A33A-C856DB685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23900"/>
          </a:xfr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CA" sz="4400" dirty="0">
                <a:latin typeface="Helvetica" panose="020B0604020202020204" pitchFamily="34" charset="0"/>
                <a:cs typeface="Helvetica" panose="020B0604020202020204" pitchFamily="34" charset="0"/>
              </a:rPr>
              <a:t>Research Questions</a:t>
            </a:r>
            <a:endParaRPr lang="en-US" sz="4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B674EE2-2196-4E57-BCE6-DE2DE8CE0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4425" y="1620838"/>
            <a:ext cx="9963150" cy="2436812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sz="3000" dirty="0">
                <a:latin typeface="Helvetica" panose="020B0604020202020204" pitchFamily="34" charset="0"/>
                <a:cs typeface="Helvetica" panose="020B0604020202020204" pitchFamily="34" charset="0"/>
              </a:rPr>
              <a:t>What were the largest causes of road accidents in the UK for 2016?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sz="3000" dirty="0">
                <a:latin typeface="Helvetica" panose="020B0604020202020204" pitchFamily="34" charset="0"/>
                <a:cs typeface="Helvetica" panose="020B0604020202020204" pitchFamily="34" charset="0"/>
              </a:rPr>
              <a:t>What could be done to prevent similar accidents in the future?</a:t>
            </a:r>
            <a:endParaRPr lang="en-US" sz="3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209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bc in road construction">
            <a:extLst>
              <a:ext uri="{FF2B5EF4-FFF2-40B4-BE49-F238E27FC236}">
                <a16:creationId xmlns:a16="http://schemas.microsoft.com/office/drawing/2014/main" id="{AAB42E56-70C6-4052-B73E-433A474C4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89FC19-E2DF-4CE5-A33A-C856DB685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23900"/>
          </a:xfr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CA" sz="4400" dirty="0">
                <a:latin typeface="Helvetica" panose="020B0604020202020204" pitchFamily="34" charset="0"/>
                <a:cs typeface="Helvetica" panose="020B0604020202020204" pitchFamily="34" charset="0"/>
              </a:rPr>
              <a:t>Research Methods</a:t>
            </a:r>
            <a:endParaRPr lang="en-US" sz="4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5852FE-9A2F-4065-98CB-415448F0D74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333"/>
          <a:stretch/>
        </p:blipFill>
        <p:spPr>
          <a:xfrm>
            <a:off x="0" y="724496"/>
            <a:ext cx="7867649" cy="5409008"/>
          </a:xfrm>
          <a:prstGeom prst="rect">
            <a:avLst/>
          </a:prstGeom>
        </p:spPr>
      </p:pic>
      <p:pic>
        <p:nvPicPr>
          <p:cNvPr id="8" name="Picture 7" descr="A screenshot of a map&#10;&#10;Description generated with very high confidence">
            <a:extLst>
              <a:ext uri="{FF2B5EF4-FFF2-40B4-BE49-F238E27FC236}">
                <a16:creationId xmlns:a16="http://schemas.microsoft.com/office/drawing/2014/main" id="{093C61B3-9E7D-435E-A273-65F4CB78B8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261" y="3871868"/>
            <a:ext cx="6778739" cy="298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888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bc in road construction">
            <a:extLst>
              <a:ext uri="{FF2B5EF4-FFF2-40B4-BE49-F238E27FC236}">
                <a16:creationId xmlns:a16="http://schemas.microsoft.com/office/drawing/2014/main" id="{AAB42E56-70C6-4052-B73E-433A474C4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89FC19-E2DF-4CE5-A33A-C856DB685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23900"/>
          </a:xfr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CA" sz="4400" dirty="0">
                <a:latin typeface="Helvetica" panose="020B0604020202020204" pitchFamily="34" charset="0"/>
                <a:cs typeface="Helvetica" panose="020B0604020202020204" pitchFamily="34" charset="0"/>
              </a:rPr>
              <a:t>Findings/Data</a:t>
            </a:r>
            <a:endParaRPr lang="en-US" sz="4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B5E5B2D-7167-44D9-81DC-DD2C050F08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6143" y="1707818"/>
            <a:ext cx="3981450" cy="355576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B8D6B1-2B23-4849-9F3D-DA6EA2AED62C}"/>
              </a:ext>
            </a:extLst>
          </p:cNvPr>
          <p:cNvSpPr txBox="1"/>
          <p:nvPr/>
        </p:nvSpPr>
        <p:spPr>
          <a:xfrm>
            <a:off x="272204" y="5284545"/>
            <a:ext cx="712173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latin typeface="Helvetica" panose="020B0604020202020204" pitchFamily="34" charset="0"/>
                <a:cs typeface="Helvetica" panose="020B0604020202020204" pitchFamily="34" charset="0"/>
              </a:rPr>
              <a:t>An influx in </a:t>
            </a:r>
            <a:r>
              <a:rPr lang="en-CA" sz="24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slight</a:t>
            </a:r>
            <a:r>
              <a:rPr lang="en-CA" sz="2400" dirty="0">
                <a:latin typeface="Helvetica" panose="020B0604020202020204" pitchFamily="34" charset="0"/>
                <a:cs typeface="Helvetica" panose="020B0604020202020204" pitchFamily="34" charset="0"/>
              </a:rPr>
              <a:t> accidents occurs during the holiday shopping season. </a:t>
            </a:r>
            <a:r>
              <a:rPr lang="en-CA" sz="24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Fatal</a:t>
            </a:r>
            <a:r>
              <a:rPr lang="en-CA" sz="2400" dirty="0">
                <a:latin typeface="Helvetica" panose="020B0604020202020204" pitchFamily="34" charset="0"/>
                <a:cs typeface="Helvetica" panose="020B0604020202020204" pitchFamily="34" charset="0"/>
              </a:rPr>
              <a:t> and </a:t>
            </a:r>
            <a:r>
              <a:rPr lang="en-CA" sz="2400" dirty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serious</a:t>
            </a:r>
            <a:r>
              <a:rPr lang="en-CA" sz="2400" dirty="0">
                <a:latin typeface="Helvetica" panose="020B0604020202020204" pitchFamily="34" charset="0"/>
                <a:cs typeface="Helvetica" panose="020B0604020202020204" pitchFamily="34" charset="0"/>
              </a:rPr>
              <a:t> accidents remain relatively consistent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10EA5B8-A6E0-41C2-9229-F41AA4C31F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204" y="1007198"/>
            <a:ext cx="7121735" cy="4287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412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bc in road construction">
            <a:extLst>
              <a:ext uri="{FF2B5EF4-FFF2-40B4-BE49-F238E27FC236}">
                <a16:creationId xmlns:a16="http://schemas.microsoft.com/office/drawing/2014/main" id="{AAB42E56-70C6-4052-B73E-433A474C4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89FC19-E2DF-4CE5-A33A-C856DB685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23900"/>
          </a:xfr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CA" sz="4400" dirty="0">
                <a:latin typeface="Helvetica" panose="020B0604020202020204" pitchFamily="34" charset="0"/>
                <a:cs typeface="Helvetica" panose="020B0604020202020204" pitchFamily="34" charset="0"/>
              </a:rPr>
              <a:t>Findings/Data</a:t>
            </a:r>
            <a:endParaRPr lang="en-US" sz="4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203870-7270-482C-89D1-9AC09C782D90}"/>
              </a:ext>
            </a:extLst>
          </p:cNvPr>
          <p:cNvSpPr txBox="1"/>
          <p:nvPr/>
        </p:nvSpPr>
        <p:spPr>
          <a:xfrm>
            <a:off x="171450" y="5335953"/>
            <a:ext cx="712173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latin typeface="Helvetica" panose="020B0604020202020204" pitchFamily="34" charset="0"/>
                <a:cs typeface="Helvetica" panose="020B0604020202020204" pitchFamily="34" charset="0"/>
              </a:rPr>
              <a:t>A higher percentage of accidents at night are either </a:t>
            </a:r>
            <a:r>
              <a:rPr lang="en-CA" sz="2400" dirty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serious</a:t>
            </a:r>
            <a:r>
              <a:rPr lang="en-CA" sz="2400" dirty="0">
                <a:latin typeface="Helvetica" panose="020B0604020202020204" pitchFamily="34" charset="0"/>
                <a:cs typeface="Helvetica" panose="020B0604020202020204" pitchFamily="34" charset="0"/>
              </a:rPr>
              <a:t> or </a:t>
            </a:r>
            <a:r>
              <a:rPr lang="en-CA" sz="24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fatal</a:t>
            </a:r>
            <a:r>
              <a:rPr lang="en-CA" sz="2400" dirty="0"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  <a:r>
              <a:rPr lang="en-CA" sz="24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Slight</a:t>
            </a:r>
            <a:r>
              <a:rPr lang="en-CA" sz="2400" dirty="0">
                <a:latin typeface="Helvetica" panose="020B0604020202020204" pitchFamily="34" charset="0"/>
                <a:cs typeface="Helvetica" panose="020B0604020202020204" pitchFamily="34" charset="0"/>
              </a:rPr>
              <a:t> and </a:t>
            </a:r>
            <a:r>
              <a:rPr lang="en-CA" sz="2400" dirty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serious</a:t>
            </a:r>
            <a:r>
              <a:rPr lang="en-CA" sz="2400" dirty="0">
                <a:latin typeface="Helvetica" panose="020B0604020202020204" pitchFamily="34" charset="0"/>
                <a:cs typeface="Helvetica" panose="020B0604020202020204" pitchFamily="34" charset="0"/>
              </a:rPr>
              <a:t> accidents reach their peaks during the rush hours.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4CBE65B-223B-4C79-BCAB-BCFBF9F480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104" y="1045618"/>
            <a:ext cx="4752975" cy="54906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78C58BB-A466-43B4-9974-4FC4B37627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106" y="1045618"/>
            <a:ext cx="7098080" cy="429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800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bc in road construction">
            <a:extLst>
              <a:ext uri="{FF2B5EF4-FFF2-40B4-BE49-F238E27FC236}">
                <a16:creationId xmlns:a16="http://schemas.microsoft.com/office/drawing/2014/main" id="{AAB42E56-70C6-4052-B73E-433A474C4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89FC19-E2DF-4CE5-A33A-C856DB685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23900"/>
          </a:xfr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CA" sz="4400" dirty="0">
                <a:latin typeface="Helvetica" panose="020B0604020202020204" pitchFamily="34" charset="0"/>
                <a:cs typeface="Helvetica" panose="020B0604020202020204" pitchFamily="34" charset="0"/>
              </a:rPr>
              <a:t>Findings/Data</a:t>
            </a:r>
            <a:endParaRPr lang="en-US" sz="4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CAD986-D77B-4FA0-B643-93CE900E96A9}"/>
              </a:ext>
            </a:extLst>
          </p:cNvPr>
          <p:cNvSpPr txBox="1"/>
          <p:nvPr/>
        </p:nvSpPr>
        <p:spPr>
          <a:xfrm>
            <a:off x="179886" y="5343435"/>
            <a:ext cx="715067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latin typeface="Helvetica" panose="020B0604020202020204" pitchFamily="34" charset="0"/>
                <a:cs typeface="Helvetica" panose="020B0604020202020204" pitchFamily="34" charset="0"/>
              </a:rPr>
              <a:t>The gap between </a:t>
            </a:r>
            <a:r>
              <a:rPr lang="en-CA" sz="24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urban</a:t>
            </a:r>
            <a:r>
              <a:rPr lang="en-CA" sz="2400" dirty="0">
                <a:latin typeface="Helvetica" panose="020B0604020202020204" pitchFamily="34" charset="0"/>
                <a:cs typeface="Helvetica" panose="020B0604020202020204" pitchFamily="34" charset="0"/>
              </a:rPr>
              <a:t> and </a:t>
            </a:r>
            <a:r>
              <a:rPr lang="en-CA" sz="2400" dirty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rural</a:t>
            </a:r>
            <a:r>
              <a:rPr lang="en-CA" sz="2400" dirty="0">
                <a:latin typeface="Helvetica" panose="020B0604020202020204" pitchFamily="34" charset="0"/>
                <a:cs typeface="Helvetica" panose="020B0604020202020204" pitchFamily="34" charset="0"/>
              </a:rPr>
              <a:t> accidents significantly decreases at night and is the furthest apart during the rush hours.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6B72A1-13BF-4561-A134-C0F37BA01C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86" y="1038136"/>
            <a:ext cx="7150670" cy="4305299"/>
          </a:xfrm>
          <a:prstGeom prst="rect">
            <a:avLst/>
          </a:prstGeom>
        </p:spPr>
      </p:pic>
      <p:pic>
        <p:nvPicPr>
          <p:cNvPr id="9" name="Picture 8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06B71E7E-53C2-477C-AF3C-56DE169F70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0" y="931054"/>
            <a:ext cx="3572964" cy="571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735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bc in road construction">
            <a:extLst>
              <a:ext uri="{FF2B5EF4-FFF2-40B4-BE49-F238E27FC236}">
                <a16:creationId xmlns:a16="http://schemas.microsoft.com/office/drawing/2014/main" id="{AAB42E56-70C6-4052-B73E-433A474C4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89FC19-E2DF-4CE5-A33A-C856DB685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23900"/>
          </a:xfr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CA" sz="4400" dirty="0">
                <a:latin typeface="Helvetica" panose="020B0604020202020204" pitchFamily="34" charset="0"/>
                <a:cs typeface="Helvetica" panose="020B0604020202020204" pitchFamily="34" charset="0"/>
              </a:rPr>
              <a:t>Findings/Data</a:t>
            </a:r>
            <a:endParaRPr lang="en-US" sz="4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0CE8F1-0A57-4817-9FB4-6D8D8A0956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23900"/>
            <a:ext cx="7143749" cy="44939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21B93E2-509B-4858-949C-E6FF5E67F205}"/>
              </a:ext>
            </a:extLst>
          </p:cNvPr>
          <p:cNvSpPr txBox="1"/>
          <p:nvPr/>
        </p:nvSpPr>
        <p:spPr>
          <a:xfrm>
            <a:off x="-1" y="5217845"/>
            <a:ext cx="714374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chemeClr val="accent4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Single carriageways </a:t>
            </a:r>
            <a:r>
              <a:rPr lang="en-CA" sz="2400" dirty="0">
                <a:latin typeface="Helvetica" panose="020B0604020202020204" pitchFamily="34" charset="0"/>
                <a:cs typeface="Helvetica" panose="020B0604020202020204" pitchFamily="34" charset="0"/>
              </a:rPr>
              <a:t>dominate in all three accident types. </a:t>
            </a:r>
            <a:r>
              <a:rPr lang="en-CA" sz="24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Roundabouts </a:t>
            </a:r>
            <a:r>
              <a:rPr lang="en-CA" sz="2400" dirty="0">
                <a:latin typeface="Helvetica" panose="020B0604020202020204" pitchFamily="34" charset="0"/>
                <a:cs typeface="Helvetica" panose="020B0604020202020204" pitchFamily="34" charset="0"/>
              </a:rPr>
              <a:t>have more accidents than </a:t>
            </a:r>
            <a:r>
              <a:rPr lang="en-CA" sz="2400" dirty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one way streets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A0D706B5-D6C2-4584-9E28-FAE194403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132" y="2483406"/>
            <a:ext cx="4933484" cy="189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58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Office PowerPoint</Application>
  <PresentationFormat>Widescreen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Office Theme</vt:lpstr>
      <vt:lpstr>UK Road Accidents 2016 Report</vt:lpstr>
      <vt:lpstr>Introduction</vt:lpstr>
      <vt:lpstr>Background</vt:lpstr>
      <vt:lpstr>Research Questions</vt:lpstr>
      <vt:lpstr>Research Methods</vt:lpstr>
      <vt:lpstr>Findings/Data</vt:lpstr>
      <vt:lpstr>Findings/Data</vt:lpstr>
      <vt:lpstr>Findings/Data</vt:lpstr>
      <vt:lpstr>Findings/Data</vt:lpstr>
      <vt:lpstr>Findings/Data</vt:lpstr>
      <vt:lpstr>Conclusions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Road Accidents 2016 Report</dc:title>
  <dc:creator>Rennehan,Richard</dc:creator>
  <cp:lastModifiedBy>Rennehan,Richard</cp:lastModifiedBy>
  <cp:revision>22</cp:revision>
  <dcterms:created xsi:type="dcterms:W3CDTF">2018-04-19T13:26:06Z</dcterms:created>
  <dcterms:modified xsi:type="dcterms:W3CDTF">2018-04-19T14:58:24Z</dcterms:modified>
</cp:coreProperties>
</file>